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1" r:id="rId8"/>
    <p:sldId id="262" r:id="rId9"/>
    <p:sldId id="263" r:id="rId10"/>
    <p:sldId id="266" r:id="rId11"/>
    <p:sldId id="260" r:id="rId12"/>
    <p:sldId id="267" r:id="rId13"/>
    <p:sldId id="272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ABD89A-F240-426D-BDD6-EE4EA5C559E4}" type="datetimeFigureOut">
              <a:rPr lang="hu-HU" smtClean="0"/>
              <a:pPr/>
              <a:t>2014.02.19.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88602C-88D9-4F54-B0DE-43D3438DABE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Tantervelmélet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Kaposi József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hu-HU" sz="3600" dirty="0" smtClean="0"/>
              <a:t>A tanterv különböző értelmezései</a:t>
            </a:r>
            <a:endParaRPr lang="hu-HU" sz="36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57533"/>
              </p:ext>
            </p:extLst>
          </p:nvPr>
        </p:nvGraphicFramePr>
        <p:xfrm>
          <a:off x="251520" y="980728"/>
          <a:ext cx="8640960" cy="574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936104">
                <a:tc gridSpan="2">
                  <a:txBody>
                    <a:bodyPr/>
                    <a:lstStyle/>
                    <a:p>
                      <a:pPr algn="ctr"/>
                      <a:endParaRPr lang="hu-HU" sz="1050" dirty="0" smtClean="0"/>
                    </a:p>
                    <a:p>
                      <a:pPr algn="ctr"/>
                      <a:r>
                        <a:rPr lang="hu-HU" sz="3200" dirty="0" smtClean="0"/>
                        <a:t>A tanterv mint dokumentum</a:t>
                      </a:r>
                      <a:endParaRPr lang="hu-H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1094521">
                <a:tc>
                  <a:txBody>
                    <a:bodyPr/>
                    <a:lstStyle/>
                    <a:p>
                      <a:r>
                        <a:rPr lang="hu-HU" sz="2600" dirty="0" smtClean="0"/>
                        <a:t>Hatáskörük szerint</a:t>
                      </a:r>
                      <a:endParaRPr lang="hu-H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központi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helyi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kétpólusú</a:t>
                      </a:r>
                      <a:endParaRPr lang="hu-HU" sz="2000" dirty="0"/>
                    </a:p>
                  </a:txBody>
                  <a:tcPr/>
                </a:tc>
              </a:tr>
              <a:tr h="1094521">
                <a:tc>
                  <a:txBody>
                    <a:bodyPr/>
                    <a:lstStyle/>
                    <a:p>
                      <a:r>
                        <a:rPr lang="hu-HU" sz="2600" dirty="0" smtClean="0"/>
                        <a:t>A tartalom jellege szerint</a:t>
                      </a:r>
                      <a:endParaRPr lang="hu-H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tananyag, ismeretközpontú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tevékenység-,</a:t>
                      </a:r>
                      <a:r>
                        <a:rPr lang="hu-HU" sz="2000" baseline="0" dirty="0" smtClean="0"/>
                        <a:t> képességközpontú,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baseline="0" dirty="0" smtClean="0"/>
                        <a:t> teljesítmény-, követelményközpontú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baseline="0" dirty="0" smtClean="0"/>
                        <a:t> folyamatközpontú</a:t>
                      </a:r>
                      <a:endParaRPr lang="hu-HU" sz="2000" dirty="0"/>
                    </a:p>
                  </a:txBody>
                  <a:tcPr/>
                </a:tc>
              </a:tr>
              <a:tr h="1094521">
                <a:tc>
                  <a:txBody>
                    <a:bodyPr/>
                    <a:lstStyle/>
                    <a:p>
                      <a:r>
                        <a:rPr lang="hu-HU" sz="2600" dirty="0" smtClean="0"/>
                        <a:t>Műfaj szerint</a:t>
                      </a:r>
                      <a:endParaRPr lang="hu-H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sillabusz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tantervi rendszer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curriculum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alaptanterv</a:t>
                      </a:r>
                      <a:endParaRPr lang="hu-HU" sz="2000" dirty="0"/>
                    </a:p>
                  </a:txBody>
                  <a:tcPr/>
                </a:tc>
              </a:tr>
              <a:tr h="1094521">
                <a:tc>
                  <a:txBody>
                    <a:bodyPr/>
                    <a:lstStyle/>
                    <a:p>
                      <a:r>
                        <a:rPr lang="hu-HU" sz="2600" dirty="0" smtClean="0"/>
                        <a:t>A deklarált objektív tanterv szubjektív vetületei</a:t>
                      </a:r>
                      <a:endParaRPr lang="hu-H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„lefordított tanterv”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„elsajátított tanterv”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 „rejtett” tanterv</a:t>
                      </a:r>
                      <a:endParaRPr lang="hu-H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 tantervi tartalom</a:t>
            </a:r>
            <a:endParaRPr lang="hu-HU" sz="3600" dirty="0"/>
          </a:p>
        </p:txBody>
      </p:sp>
      <p:pic>
        <p:nvPicPr>
          <p:cNvPr id="9" name="Tartalom helye 8" descr="arctorzo_web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0" y="896542"/>
            <a:ext cx="1907704" cy="2543606"/>
          </a:xfrm>
        </p:spPr>
      </p:pic>
      <p:sp>
        <p:nvSpPr>
          <p:cNvPr id="17" name="Tartalom helye 16"/>
          <p:cNvSpPr>
            <a:spLocks noGrp="1"/>
          </p:cNvSpPr>
          <p:nvPr>
            <p:ph sz="quarter" idx="14"/>
          </p:nvPr>
        </p:nvSpPr>
        <p:spPr>
          <a:xfrm>
            <a:off x="1979712" y="2132856"/>
            <a:ext cx="6696744" cy="3877891"/>
          </a:xfrm>
        </p:spPr>
        <p:txBody>
          <a:bodyPr>
            <a:normAutofit/>
          </a:bodyPr>
          <a:lstStyle/>
          <a:p>
            <a:r>
              <a:rPr lang="hu-HU" dirty="0" smtClean="0"/>
              <a:t>Ismeret</a:t>
            </a:r>
          </a:p>
          <a:p>
            <a:r>
              <a:rPr lang="hu-HU" dirty="0" smtClean="0"/>
              <a:t>Képességek (az ismeretek megszerzésére, felhasználására, alkalmazására, továbbfejlesztésére)</a:t>
            </a:r>
          </a:p>
          <a:p>
            <a:r>
              <a:rPr lang="hu-HU" dirty="0" smtClean="0"/>
              <a:t>Kompetenciák (cselekvésbe ágyazható, transzformálható)</a:t>
            </a:r>
          </a:p>
          <a:p>
            <a:r>
              <a:rPr lang="hu-HU" dirty="0" smtClean="0"/>
              <a:t>Nemzeti és egyetemes kultúra értékei</a:t>
            </a:r>
          </a:p>
          <a:p>
            <a:r>
              <a:rPr lang="hu-HU" dirty="0" smtClean="0"/>
              <a:t>Az erkölcs, az emberi magatartás, életmód elvei és </a:t>
            </a:r>
            <a:r>
              <a:rPr lang="hu-HU" dirty="0" smtClean="0"/>
              <a:t>szabályai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tartalom kiválasztásának fő szempontjai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4834880" cy="4281339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Összhang </a:t>
            </a:r>
          </a:p>
          <a:p>
            <a:r>
              <a:rPr lang="hu-HU" dirty="0" smtClean="0"/>
              <a:t>a nevelés-oktatás céljaival, feladataival;</a:t>
            </a:r>
          </a:p>
          <a:p>
            <a:r>
              <a:rPr lang="hu-HU" dirty="0" smtClean="0"/>
              <a:t>a tantervi követelményekkel;</a:t>
            </a:r>
          </a:p>
          <a:p>
            <a:r>
              <a:rPr lang="hu-HU" dirty="0" smtClean="0"/>
              <a:t>az általános műveltség rendszerének kiépítésével;</a:t>
            </a:r>
          </a:p>
          <a:p>
            <a:r>
              <a:rPr lang="hu-HU" dirty="0" smtClean="0"/>
              <a:t>a tanulók fejlődése általános és egyéni jellemzőivel.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5" name="Tartalom helye 4" descr="Veszprém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6804248" y="980728"/>
            <a:ext cx="2097980" cy="1573485"/>
          </a:xfrm>
          <a:prstGeom prst="hexagon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szabályozás 3 alapmodellje</a:t>
            </a:r>
          </a:p>
          <a:p>
            <a:pPr>
              <a:buNone/>
            </a:pPr>
            <a:endParaRPr lang="hu-HU" sz="1600" dirty="0" smtClean="0"/>
          </a:p>
          <a:p>
            <a:pPr lvl="1"/>
            <a:r>
              <a:rPr lang="hu-HU" dirty="0" smtClean="0"/>
              <a:t>Centralizált (pl.  </a:t>
            </a:r>
            <a:r>
              <a:rPr lang="hu-HU" dirty="0" err="1" smtClean="0"/>
              <a:t>Franciao</a:t>
            </a:r>
            <a:r>
              <a:rPr lang="hu-HU" dirty="0" smtClean="0"/>
              <a:t>., </a:t>
            </a:r>
            <a:r>
              <a:rPr lang="hu-HU" dirty="0" err="1" smtClean="0"/>
              <a:t>Németo</a:t>
            </a:r>
            <a:r>
              <a:rPr lang="hu-HU" dirty="0" smtClean="0"/>
              <a:t>., Ausztria)</a:t>
            </a:r>
          </a:p>
          <a:p>
            <a:pPr lvl="1"/>
            <a:r>
              <a:rPr lang="hu-HU" dirty="0" smtClean="0"/>
              <a:t>Decentralizált (pl. 1980-as évekig Anglia)</a:t>
            </a:r>
          </a:p>
          <a:p>
            <a:pPr lvl="1"/>
            <a:r>
              <a:rPr lang="hu-HU" dirty="0" smtClean="0"/>
              <a:t>Kétpólusú (pl. Anglia, </a:t>
            </a:r>
            <a:r>
              <a:rPr lang="hu-HU" dirty="0" err="1" smtClean="0"/>
              <a:t>Magyaro</a:t>
            </a:r>
            <a:r>
              <a:rPr lang="hu-HU" dirty="0" smtClean="0"/>
              <a:t>.)</a:t>
            </a:r>
          </a:p>
          <a:p>
            <a:pPr lvl="1">
              <a:buNone/>
            </a:pPr>
            <a:r>
              <a:rPr lang="hu-HU" dirty="0" smtClean="0"/>
              <a:t>			↓</a:t>
            </a:r>
          </a:p>
          <a:p>
            <a:pPr lvl="1">
              <a:buNone/>
            </a:pPr>
            <a:r>
              <a:rPr lang="hu-HU" dirty="0" smtClean="0"/>
              <a:t>	dominánssá vált</a:t>
            </a:r>
          </a:p>
          <a:p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szabályozás modelljei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dirty="0" smtClean="0"/>
              <a:t>Kétpólusú modellben</a:t>
            </a:r>
          </a:p>
          <a:p>
            <a:pPr lvl="1">
              <a:spcAft>
                <a:spcPts val="600"/>
              </a:spcAft>
            </a:pPr>
            <a:r>
              <a:rPr lang="hu-HU" dirty="0" smtClean="0"/>
              <a:t>Tantervek szerepváltozása (megalapozzák a fő tényezők közötti együttműködést; a tartalmi szabályozási rendszer középpontjában: az alaptanterv)</a:t>
            </a:r>
          </a:p>
          <a:p>
            <a:pPr lvl="1">
              <a:spcAft>
                <a:spcPts val="600"/>
              </a:spcAft>
            </a:pPr>
            <a:r>
              <a:rPr lang="hu-HU" dirty="0" smtClean="0"/>
              <a:t>Az „egyénre szabhatóság” szempontja</a:t>
            </a:r>
          </a:p>
          <a:p>
            <a:pPr lvl="1">
              <a:spcAft>
                <a:spcPts val="600"/>
              </a:spcAft>
            </a:pPr>
            <a:r>
              <a:rPr lang="hu-HU" dirty="0" smtClean="0"/>
              <a:t>A tanulási tartalom szélesebb folyamatba illeszkedése (formális, nem formális, informális tanulás)</a:t>
            </a:r>
          </a:p>
          <a:p>
            <a:pPr lvl="1"/>
            <a:r>
              <a:rPr lang="hu-HU" dirty="0" smtClean="0"/>
              <a:t>Tudástartalmak, ismeretanyagok integrációja</a:t>
            </a:r>
          </a:p>
          <a:p>
            <a:pPr lvl="1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Újabb tendenciák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4400" y="1916832"/>
            <a:ext cx="8435280" cy="4773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hu-HU" sz="900" dirty="0" smtClean="0"/>
          </a:p>
          <a:p>
            <a:pPr>
              <a:buNone/>
            </a:pPr>
            <a:r>
              <a:rPr lang="hu-HU" sz="4800" dirty="0" smtClean="0"/>
              <a:t>				      </a:t>
            </a:r>
            <a:r>
              <a:rPr lang="hu-HU" dirty="0" smtClean="0"/>
              <a:t>↔	</a:t>
            </a:r>
            <a:endParaRPr lang="hu-HU" sz="900" dirty="0" smtClean="0"/>
          </a:p>
          <a:p>
            <a:pPr>
              <a:spcAft>
                <a:spcPts val="600"/>
              </a:spcAft>
              <a:buNone/>
            </a:pPr>
            <a:r>
              <a:rPr lang="hu-HU" dirty="0" smtClean="0"/>
              <a:t>			↕	 		     ↕</a:t>
            </a:r>
          </a:p>
          <a:p>
            <a:pPr>
              <a:spcAft>
                <a:spcPts val="600"/>
              </a:spcAft>
              <a:buNone/>
            </a:pPr>
            <a:endParaRPr lang="hu-HU" dirty="0" smtClean="0"/>
          </a:p>
          <a:p>
            <a:pPr>
              <a:spcAft>
                <a:spcPts val="600"/>
              </a:spcAft>
              <a:buNone/>
            </a:pPr>
            <a:r>
              <a:rPr lang="hu-HU" dirty="0" smtClean="0"/>
              <a:t>	</a:t>
            </a:r>
            <a:r>
              <a:rPr lang="hu-HU" dirty="0"/>
              <a:t> </a:t>
            </a:r>
            <a:r>
              <a:rPr lang="hu-HU" dirty="0" smtClean="0"/>
              <a:t>  ↓ </a:t>
            </a:r>
            <a:r>
              <a:rPr lang="hu-HU" dirty="0" smtClean="0"/>
              <a:t>		</a:t>
            </a:r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dirty="0" smtClean="0"/>
              <a:t>↓ </a:t>
            </a:r>
            <a:r>
              <a:rPr lang="hu-HU" dirty="0" smtClean="0"/>
              <a:t>		</a:t>
            </a:r>
            <a:r>
              <a:rPr lang="hu-HU" dirty="0"/>
              <a:t> </a:t>
            </a:r>
            <a:r>
              <a:rPr lang="hu-HU" dirty="0" smtClean="0"/>
              <a:t>    ↓       </a:t>
            </a:r>
            <a:r>
              <a:rPr lang="hu-HU" dirty="0" smtClean="0"/>
              <a:t>	</a:t>
            </a:r>
            <a:r>
              <a:rPr lang="hu-HU" dirty="0" smtClean="0"/>
              <a:t>            ↓</a:t>
            </a:r>
            <a:endParaRPr lang="hu-HU" dirty="0" smtClean="0"/>
          </a:p>
          <a:p>
            <a:pPr>
              <a:spcAft>
                <a:spcPts val="600"/>
              </a:spcAft>
              <a:buNone/>
            </a:pPr>
            <a:r>
              <a:rPr lang="hu-HU" dirty="0" smtClean="0"/>
              <a:t>↔ ↔      ↔ 		    ↔		       ↔		</a:t>
            </a:r>
          </a:p>
          <a:p>
            <a:pPr>
              <a:spcAft>
                <a:spcPts val="600"/>
              </a:spcAft>
              <a:buNone/>
            </a:pPr>
            <a:r>
              <a:rPr lang="hu-HU" dirty="0" smtClean="0"/>
              <a:t>		↓ 	</a:t>
            </a:r>
            <a:r>
              <a:rPr lang="hu-HU" dirty="0"/>
              <a:t> ↓ </a:t>
            </a:r>
            <a:r>
              <a:rPr lang="hu-HU" dirty="0" smtClean="0"/>
              <a:t>		</a:t>
            </a:r>
            <a:r>
              <a:rPr lang="hu-HU" dirty="0"/>
              <a:t> ↓ </a:t>
            </a:r>
            <a:r>
              <a:rPr lang="hu-HU" dirty="0" smtClean="0"/>
              <a:t>	        		↓</a:t>
            </a:r>
          </a:p>
          <a:p>
            <a:pPr>
              <a:spcAft>
                <a:spcPts val="600"/>
              </a:spcAft>
              <a:buNone/>
            </a:pPr>
            <a:r>
              <a:rPr lang="hu-HU" dirty="0" smtClean="0"/>
              <a:t> </a:t>
            </a:r>
          </a:p>
          <a:p>
            <a:pPr>
              <a:spcAft>
                <a:spcPts val="600"/>
              </a:spcAft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 smtClean="0"/>
              <a:t>Didaktikai modell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99692" y="2420888"/>
            <a:ext cx="20882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5004048" y="2420888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257170" y="3501008"/>
            <a:ext cx="66247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179512" y="4509120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2195736" y="4509120"/>
            <a:ext cx="1608345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4139952" y="4509120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6167026" y="4509120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1329178" y="5537267"/>
            <a:ext cx="64807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1763688" y="2544869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A) Követelmények</a:t>
            </a:r>
            <a:endParaRPr lang="hu-HU" sz="20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4788024" y="2544869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B) Előzetes tudásszint</a:t>
            </a:r>
            <a:endParaRPr lang="hu-HU" sz="20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905242" y="3588985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C) Tanítási tanulási folyamat</a:t>
            </a:r>
            <a:endParaRPr lang="hu-HU" sz="20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1979712" y="5661248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D) Értékelés</a:t>
            </a:r>
            <a:endParaRPr lang="hu-HU" sz="20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251520" y="4597097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1. Tananyag</a:t>
            </a:r>
            <a:endParaRPr lang="hu-HU" sz="20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2171816" y="4597097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2. Módszerek</a:t>
            </a:r>
            <a:endParaRPr lang="hu-HU" sz="20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031940" y="461248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3. Tevékenységek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6023010" y="4597097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4. Taneszközök</a:t>
            </a:r>
            <a:endParaRPr lang="hu-HU" sz="2000" dirty="0"/>
          </a:p>
        </p:txBody>
      </p:sp>
      <p:cxnSp>
        <p:nvCxnSpPr>
          <p:cNvPr id="23" name="Egyenes összekötő 22"/>
          <p:cNvCxnSpPr>
            <a:stCxn id="11" idx="1"/>
          </p:cNvCxnSpPr>
          <p:nvPr/>
        </p:nvCxnSpPr>
        <p:spPr>
          <a:xfrm flipH="1">
            <a:off x="105042" y="5861303"/>
            <a:ext cx="122413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H="1">
            <a:off x="105042" y="2204864"/>
            <a:ext cx="10836" cy="3692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stCxn id="11" idx="3"/>
          </p:cNvCxnSpPr>
          <p:nvPr/>
        </p:nvCxnSpPr>
        <p:spPr>
          <a:xfrm>
            <a:off x="7809898" y="5861303"/>
            <a:ext cx="93856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>
            <a:off x="115878" y="2204864"/>
            <a:ext cx="86325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8748464" y="2204864"/>
            <a:ext cx="0" cy="3692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9498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Herbártiánus</a:t>
            </a:r>
            <a:r>
              <a:rPr lang="hu-HU" dirty="0" smtClean="0"/>
              <a:t> ~ </a:t>
            </a:r>
            <a:r>
              <a:rPr lang="hu-HU" sz="2400" dirty="0" smtClean="0"/>
              <a:t>(tananyag kiszemelése; szigorúan következetes egymásra épülés, elrendezés, összekapcsolás) 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tanulók érdeklődésére, tevékenységére, tapasztalataira épülő ~ </a:t>
            </a:r>
            <a:r>
              <a:rPr lang="hu-HU" sz="2400" dirty="0" smtClean="0"/>
              <a:t>(Dewey, reformpedagógia)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Értékelméleti, szellemtudományi alapú ~ </a:t>
            </a:r>
            <a:r>
              <a:rPr lang="hu-HU" sz="2400" dirty="0" smtClean="0"/>
              <a:t>(Prohászka Lajos: Tantervelmélet)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Curriculumelmélet</a:t>
            </a:r>
            <a:r>
              <a:rPr lang="hu-HU" dirty="0" smtClean="0"/>
              <a:t> </a:t>
            </a:r>
            <a:r>
              <a:rPr lang="hu-HU" sz="2400" dirty="0" smtClean="0"/>
              <a:t>(R. Tyler, B. Bloom)</a:t>
            </a:r>
            <a:endParaRPr lang="hu-HU" sz="24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Tantervelméleti modellek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063022"/>
              </p:ext>
            </p:extLst>
          </p:nvPr>
        </p:nvGraphicFramePr>
        <p:xfrm>
          <a:off x="763538" y="1268760"/>
          <a:ext cx="740886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u-HU" sz="2800" dirty="0" err="1" smtClean="0"/>
                        <a:t>Tyler-racionálé</a:t>
                      </a:r>
                      <a:endParaRPr lang="hu-HU" sz="2800" dirty="0"/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A tananyag kiválasztás forrásai</a:t>
                      </a:r>
                    </a:p>
                    <a:p>
                      <a:pPr algn="ctr"/>
                      <a:r>
                        <a:rPr lang="hu-HU" sz="2400" dirty="0" smtClean="0"/>
                        <a:t>(</a:t>
                      </a:r>
                      <a:r>
                        <a:rPr lang="hu-HU" sz="2400" dirty="0" err="1" smtClean="0"/>
                        <a:t>sources</a:t>
                      </a:r>
                      <a:r>
                        <a:rPr lang="hu-HU" sz="2400" dirty="0" smtClean="0"/>
                        <a:t>)</a:t>
                      </a:r>
                      <a:endParaRPr lang="hu-HU" sz="24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A tananyag kiválasztás szűrői (</a:t>
                      </a:r>
                      <a:r>
                        <a:rPr lang="hu-HU" sz="2400" dirty="0" err="1" smtClean="0"/>
                        <a:t>screens</a:t>
                      </a:r>
                      <a:r>
                        <a:rPr lang="hu-HU" sz="2400" dirty="0" smtClean="0"/>
                        <a:t>)</a:t>
                      </a:r>
                      <a:endParaRPr lang="hu-HU" sz="2400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1. A tanuló tanulási szükségletei, érdeklődései, aspirációi, stb.</a:t>
                      </a:r>
                      <a:endParaRPr lang="hu-HU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I. A társadalomról, a nevelésről szóló általános filozófiai nézetek</a:t>
                      </a:r>
                      <a:endParaRPr lang="hu-HU" sz="2000" dirty="0"/>
                    </a:p>
                  </a:txBody>
                  <a:tcPr marL="82321" marR="8232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2. A kortárs társadalom igényei</a:t>
                      </a:r>
                      <a:r>
                        <a:rPr lang="hu-HU" sz="2000" baseline="0" dirty="0" smtClean="0"/>
                        <a:t> az iskola, a műveltség tekintetében</a:t>
                      </a:r>
                      <a:endParaRPr lang="hu-HU" sz="2000" dirty="0"/>
                    </a:p>
                  </a:txBody>
                  <a:tcPr marL="82321" marR="82321"/>
                </a:tc>
                <a:tc rowSpan="2">
                  <a:txBody>
                    <a:bodyPr/>
                    <a:lstStyle/>
                    <a:p>
                      <a:endParaRPr lang="hu-HU" sz="2000" dirty="0" smtClean="0"/>
                    </a:p>
                    <a:p>
                      <a:r>
                        <a:rPr lang="hu-HU" sz="2000" dirty="0" smtClean="0"/>
                        <a:t>II.</a:t>
                      </a:r>
                      <a:r>
                        <a:rPr lang="hu-HU" sz="2000" baseline="0" dirty="0" smtClean="0"/>
                        <a:t> A tanuláspszichológia által feltárt fejlesztési lehetőségek</a:t>
                      </a:r>
                      <a:endParaRPr lang="hu-HU" sz="2000" dirty="0"/>
                    </a:p>
                  </a:txBody>
                  <a:tcPr marL="82321" marR="8232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3. A szaktudományok által relevánsnak tartott tudások köre.</a:t>
                      </a:r>
                      <a:endParaRPr lang="hu-HU" sz="2000" dirty="0"/>
                    </a:p>
                  </a:txBody>
                  <a:tcPr marL="82321" marR="82321"/>
                </a:tc>
                <a:tc vMerge="1">
                  <a:txBody>
                    <a:bodyPr/>
                    <a:lstStyle/>
                    <a:p>
                      <a:endParaRPr lang="hu-H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hu-HU" dirty="0" smtClean="0"/>
              <a:t>Tyler curriculum-elmélete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5876925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 Tyler R. W.: Basic </a:t>
            </a:r>
            <a:r>
              <a:rPr lang="hu-HU" sz="1600" dirty="0" err="1" smtClean="0"/>
              <a:t>Principles</a:t>
            </a:r>
            <a:r>
              <a:rPr lang="hu-HU" sz="1600" dirty="0" smtClean="0"/>
              <a:t> of Curriculum and </a:t>
            </a:r>
            <a:r>
              <a:rPr lang="hu-HU" sz="1600" dirty="0" err="1" smtClean="0"/>
              <a:t>Instruction</a:t>
            </a:r>
            <a:r>
              <a:rPr lang="hu-HU" sz="1600" dirty="0" smtClean="0"/>
              <a:t>. 1949. Chicago. </a:t>
            </a:r>
            <a:endParaRPr lang="hu-HU" sz="1600" dirty="0" smtClean="0"/>
          </a:p>
          <a:p>
            <a:r>
              <a:rPr lang="hu-HU" sz="1600" dirty="0" err="1" smtClean="0"/>
              <a:t>In</a:t>
            </a:r>
            <a:r>
              <a:rPr lang="hu-HU" sz="1600" dirty="0" smtClean="0"/>
              <a:t>. Báthory Z.: Tanulók, iskolák, különbségek. 2000. Bp., 131. o.</a:t>
            </a:r>
            <a:endParaRPr lang="hu-H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Az </a:t>
            </a:r>
            <a:r>
              <a:rPr lang="hu-HU" dirty="0" smtClean="0"/>
              <a:t>oktatás tartalmi szabályozásával foglalkozó diszciplína</a:t>
            </a:r>
            <a:r>
              <a:rPr lang="hu-HU" dirty="0" smtClean="0"/>
              <a:t>.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smtClean="0"/>
              <a:t>A tantervekkel, tartalmuk kiválasztásával, elrendezésével, kidolgozásával, funkcióival, struktúráival, összefüggéseivel, fejlesztésével foglalkozik.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tantervelmélet meghatározása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tanterv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395536" y="2276872"/>
            <a:ext cx="8363272" cy="648073"/>
          </a:xfrm>
        </p:spPr>
        <p:txBody>
          <a:bodyPr>
            <a:noAutofit/>
          </a:bodyPr>
          <a:lstStyle/>
          <a:p>
            <a:pPr marL="274320" indent="-274320" algn="l">
              <a:lnSpc>
                <a:spcPct val="150000"/>
              </a:lnSpc>
              <a:buFont typeface="Symbol" pitchFamily="18" charset="2"/>
              <a:buChar char=""/>
            </a:pPr>
            <a:r>
              <a:rPr lang="hu-HU" dirty="0">
                <a:latin typeface="+mn-lt"/>
              </a:rPr>
              <a:t>Első megközelítésben az oktatás tartalmának kiválasztását és elrendezését szabályozó dokumentum</a:t>
            </a:r>
          </a:p>
        </p:txBody>
      </p:sp>
      <p:pic>
        <p:nvPicPr>
          <p:cNvPr id="8" name="Tartalom helye 7" descr="tanterv_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5085184"/>
            <a:ext cx="1352031" cy="1772816"/>
          </a:xfrm>
        </p:spPr>
      </p:pic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</p:txBody>
      </p:sp>
      <p:pic>
        <p:nvPicPr>
          <p:cNvPr id="9" name="Tartalom helye 8" descr="tanterv_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619672" y="4352790"/>
            <a:ext cx="1843969" cy="1277119"/>
          </a:xfrm>
        </p:spPr>
      </p:pic>
      <p:pic>
        <p:nvPicPr>
          <p:cNvPr id="10" name="Tartalom helye 6" descr="tanterv_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83008" y="3140968"/>
            <a:ext cx="1474167" cy="1474167"/>
          </a:xfrm>
          <a:prstGeom prst="rect">
            <a:avLst/>
          </a:prstGeom>
        </p:spPr>
      </p:pic>
      <p:pic>
        <p:nvPicPr>
          <p:cNvPr id="11" name="Tartalom helye 7" descr="tanterv-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77903" y="4044029"/>
            <a:ext cx="2117232" cy="1585880"/>
          </a:xfrm>
          <a:prstGeom prst="rect">
            <a:avLst/>
          </a:prstGeom>
        </p:spPr>
      </p:pic>
      <p:pic>
        <p:nvPicPr>
          <p:cNvPr id="12" name="Tartalom helye 11" descr="tanterv_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00013" y="5629909"/>
            <a:ext cx="1440158" cy="1078729"/>
          </a:xfrm>
          <a:prstGeom prst="rect">
            <a:avLst/>
          </a:prstGeom>
        </p:spPr>
      </p:pic>
      <p:pic>
        <p:nvPicPr>
          <p:cNvPr id="13" name="Tartalom helye 10" descr="tanterv_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12360" y="5403118"/>
            <a:ext cx="1080120" cy="1472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tanterv  </a:t>
            </a:r>
            <a:r>
              <a:rPr lang="hu-HU" sz="3200" dirty="0" smtClean="0"/>
              <a:t>2.</a:t>
            </a:r>
            <a:endParaRPr lang="hu-HU" sz="3200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5842992" cy="4525963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smtClean="0"/>
              <a:t>oktatásirányítás eszköze.</a:t>
            </a:r>
          </a:p>
          <a:p>
            <a:r>
              <a:rPr lang="hu-HU" dirty="0" smtClean="0"/>
              <a:t>Magában foglalja:</a:t>
            </a:r>
          </a:p>
          <a:p>
            <a:pPr lvl="1"/>
            <a:r>
              <a:rPr lang="hu-HU" dirty="0" smtClean="0"/>
              <a:t>A nevelés-oktatás célkitűzését, tananyagát, követelményeit, a feldolgozás fő módszereit, eszközeit</a:t>
            </a:r>
          </a:p>
          <a:p>
            <a:pPr lvl="2"/>
            <a:r>
              <a:rPr lang="hu-HU" dirty="0" smtClean="0"/>
              <a:t>iskolatípusra,</a:t>
            </a:r>
          </a:p>
          <a:p>
            <a:pPr lvl="2"/>
            <a:r>
              <a:rPr lang="hu-HU" dirty="0" smtClean="0"/>
              <a:t>iskolafokozatra,</a:t>
            </a:r>
          </a:p>
          <a:p>
            <a:pPr lvl="2"/>
            <a:r>
              <a:rPr lang="hu-HU" dirty="0" smtClean="0"/>
              <a:t>évfolyamokra,</a:t>
            </a:r>
          </a:p>
          <a:p>
            <a:pPr lvl="2"/>
            <a:r>
              <a:rPr lang="hu-HU" dirty="0" smtClean="0"/>
              <a:t>osztályokra,</a:t>
            </a:r>
          </a:p>
          <a:p>
            <a:pPr lvl="2"/>
            <a:r>
              <a:rPr lang="hu-HU" dirty="0" smtClean="0"/>
              <a:t>tantárgyakra bontva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0" name="Tartalom helye 9" descr="hindu_isk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6084168" y="1340768"/>
            <a:ext cx="2713484" cy="162809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Nevelés, oktatás</a:t>
            </a:r>
            <a:endParaRPr lang="hu-HU" dirty="0"/>
          </a:p>
        </p:txBody>
      </p:sp>
      <p:pic>
        <p:nvPicPr>
          <p:cNvPr id="5" name="Tartalom helye 4" descr="kéznyújtás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251521" y="1556792"/>
            <a:ext cx="2684152" cy="1440160"/>
          </a:xfrm>
        </p:spPr>
      </p:pic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2987824" y="2132856"/>
            <a:ext cx="5832648" cy="3993307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/>
              <a:t>	Mivel a tantervet az oktatással összefüggésben tárgyaljuk, ezért tisztázandó, mit értünk oktatás alatt, és mi a kapcsolat a nevelés és az oktatás között.</a:t>
            </a:r>
          </a:p>
          <a:p>
            <a:pPr>
              <a:buNone/>
            </a:pPr>
            <a:r>
              <a:rPr lang="hu-HU" dirty="0" smtClean="0"/>
              <a:t>	Felvetődik az a probléma is, hogy napjainkban mennyire őrizhető meg az identitásunk.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849877"/>
          </a:xfrm>
        </p:spPr>
        <p:txBody>
          <a:bodyPr>
            <a:noAutofit/>
          </a:bodyPr>
          <a:lstStyle/>
          <a:p>
            <a:r>
              <a:rPr lang="hu-HU" dirty="0" smtClean="0"/>
              <a:t>A nevelés nélkülözhetetlen tényezője</a:t>
            </a:r>
          </a:p>
          <a:p>
            <a:r>
              <a:rPr lang="hu-HU" dirty="0" smtClean="0"/>
              <a:t>Az ismeretszerzésnek, a gondolkodás fejlesztésének, az értelmi nevelésnek, a jártasságok, a készségek, a képességek kialakításának, a személyiségfejlődésnek alapvető feltétele, eszköze.</a:t>
            </a:r>
          </a:p>
          <a:p>
            <a:r>
              <a:rPr lang="hu-HU" dirty="0" smtClean="0"/>
              <a:t>Meghatározó szerepe van </a:t>
            </a:r>
            <a:endParaRPr lang="hu-HU" sz="2800" dirty="0" smtClean="0"/>
          </a:p>
          <a:p>
            <a:pPr lvl="1"/>
            <a:r>
              <a:rPr lang="hu-HU" dirty="0" smtClean="0"/>
              <a:t>a kultúra közvetítésében, értékeinek, vívmányainak továbbadásában;</a:t>
            </a:r>
          </a:p>
          <a:p>
            <a:pPr lvl="1"/>
            <a:r>
              <a:rPr lang="hu-HU" dirty="0" smtClean="0"/>
              <a:t>az attitűdök, a meggyőződés, a világkép, a világnézet, a magatartás alakításában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5" name="Cím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oktatás</a:t>
            </a:r>
            <a:endParaRPr lang="hu-HU" dirty="0"/>
          </a:p>
        </p:txBody>
      </p:sp>
      <p:pic>
        <p:nvPicPr>
          <p:cNvPr id="4" name="Tartalom helye 3" descr="ju_jitsu_oktat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1832" y="0"/>
            <a:ext cx="1512168" cy="19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928813" y="1435100"/>
            <a:ext cx="3657600" cy="3429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1928813" y="1435100"/>
            <a:ext cx="3657600" cy="3429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1907704" y="1435100"/>
            <a:ext cx="3678709" cy="34340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2386013" y="2006600"/>
            <a:ext cx="2857500" cy="2857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2843213" y="2806700"/>
            <a:ext cx="2057400" cy="2057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3300413" y="3721100"/>
            <a:ext cx="1143000" cy="1143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2555776" y="5301208"/>
            <a:ext cx="6131024" cy="8249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A személlyé, egyénné válás és a társadalomba való</a:t>
            </a:r>
          </a:p>
          <a:p>
            <a:pPr>
              <a:buNone/>
            </a:pPr>
            <a:r>
              <a:rPr lang="hu-HU" dirty="0" smtClean="0"/>
              <a:t>betagolódás egyazon folyamatban megy végbe</a:t>
            </a:r>
          </a:p>
          <a:p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u-HU" dirty="0" err="1" smtClean="0"/>
              <a:t>Development</a:t>
            </a:r>
            <a:r>
              <a:rPr lang="hu-HU" dirty="0" smtClean="0"/>
              <a:t> of </a:t>
            </a:r>
            <a:r>
              <a:rPr lang="hu-HU" dirty="0" err="1" smtClean="0"/>
              <a:t>individual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483768" y="170080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Acceptance</a:t>
            </a:r>
            <a:r>
              <a:rPr lang="hu-HU" dirty="0" smtClean="0"/>
              <a:t> of</a:t>
            </a:r>
            <a:r>
              <a:rPr lang="hu-HU" sz="2000" dirty="0" smtClean="0"/>
              <a:t> CULTURE</a:t>
            </a:r>
            <a:endParaRPr lang="hu-HU" sz="20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059831" y="2420888"/>
            <a:ext cx="1840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Socialization</a:t>
            </a:r>
            <a:endParaRPr lang="hu-HU" sz="2400" dirty="0" smtClean="0"/>
          </a:p>
        </p:txBody>
      </p:sp>
      <p:sp>
        <p:nvSpPr>
          <p:cNvPr id="14" name="Szövegdoboz 13"/>
          <p:cNvSpPr txBox="1"/>
          <p:nvPr/>
        </p:nvSpPr>
        <p:spPr>
          <a:xfrm>
            <a:off x="3131840" y="321297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Education</a:t>
            </a:r>
            <a:endParaRPr lang="hu-HU" sz="24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275856" y="42210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Personalize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endParaRPr lang="hu-HU" dirty="0" smtClean="0"/>
          </a:p>
          <a:p>
            <a:pPr>
              <a:buFont typeface="Wingdings" pitchFamily="2" charset="2"/>
              <a:buNone/>
            </a:pPr>
            <a:r>
              <a:rPr lang="hu-HU" dirty="0" smtClean="0"/>
              <a:t>A </a:t>
            </a:r>
            <a:r>
              <a:rPr lang="hu-HU" dirty="0" err="1"/>
              <a:t>perszonalizáció</a:t>
            </a:r>
            <a:r>
              <a:rPr lang="hu-HU" dirty="0"/>
              <a:t> nemcsak egy általában vett személyiséget, </a:t>
            </a:r>
            <a:r>
              <a:rPr lang="hu-HU" sz="2400" dirty="0"/>
              <a:t>egy</a:t>
            </a:r>
            <a:r>
              <a:rPr lang="hu-HU" dirty="0"/>
              <a:t> tartalmilag </a:t>
            </a:r>
            <a:r>
              <a:rPr lang="hu-HU" sz="2400" dirty="0"/>
              <a:t>meghatározatlan</a:t>
            </a:r>
            <a:r>
              <a:rPr lang="hu-HU" dirty="0"/>
              <a:t> egyedet hoz létre, hanem olyan lényt, aki önmagával meghatározottságaival együtt azonos.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hu-HU" dirty="0" smtClean="0"/>
              <a:t>      Az </a:t>
            </a:r>
            <a:r>
              <a:rPr lang="hu-HU" dirty="0"/>
              <a:t>identitás problémája/1</a:t>
            </a:r>
          </a:p>
        </p:txBody>
      </p:sp>
      <p:pic>
        <p:nvPicPr>
          <p:cNvPr id="4" name="Tartalom helye 14" descr="onismeret_es_filozof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51720" cy="2066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Tud-e a mai gazdaságilag fejlett társadalmak embere úgy válaszolni az ellentmondásos szituációkra, hogy önmagával mindig azonos maradjon?</a:t>
            </a:r>
          </a:p>
          <a:p>
            <a:pPr>
              <a:buNone/>
            </a:pPr>
            <a:endParaRPr lang="hu-HU" dirty="0"/>
          </a:p>
          <a:p>
            <a:r>
              <a:rPr lang="hu-HU" dirty="0"/>
              <a:t>‘Identitásmunka’</a:t>
            </a:r>
          </a:p>
          <a:p>
            <a:pPr lvl="1"/>
            <a:r>
              <a:rPr lang="hu-HU" dirty="0"/>
              <a:t>Identitásváltás segítése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identitás problémája/2</a:t>
            </a:r>
          </a:p>
        </p:txBody>
      </p:sp>
      <p:pic>
        <p:nvPicPr>
          <p:cNvPr id="4" name="Tartalom helye 5" descr="wood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609930"/>
            <a:ext cx="1640665" cy="2023487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7020272" y="465313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Bodoni MT Condensed" pitchFamily="18" charset="0"/>
              </a:rPr>
              <a:t>Ki vagyok én?</a:t>
            </a:r>
            <a:endParaRPr lang="hu-HU" sz="2000" dirty="0">
              <a:latin typeface="Bodoni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715</TotalTime>
  <Words>634</Words>
  <Application>Microsoft Office PowerPoint</Application>
  <PresentationFormat>Diavetítés a képernyőre (4:3 oldalarány)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Hullám</vt:lpstr>
      <vt:lpstr>Tantervelmélet</vt:lpstr>
      <vt:lpstr>A tantervelmélet meghatározása</vt:lpstr>
      <vt:lpstr>A tanterv</vt:lpstr>
      <vt:lpstr>A tanterv  2.</vt:lpstr>
      <vt:lpstr>Nevelés, oktatás</vt:lpstr>
      <vt:lpstr>Az oktatás</vt:lpstr>
      <vt:lpstr>Development of individual</vt:lpstr>
      <vt:lpstr>      Az identitás problémája/1</vt:lpstr>
      <vt:lpstr>Az identitás problémája/2</vt:lpstr>
      <vt:lpstr>A tanterv különböző értelmezései</vt:lpstr>
      <vt:lpstr>A tantervi tartalom</vt:lpstr>
      <vt:lpstr>A tartalom kiválasztásának fő szempontjai</vt:lpstr>
      <vt:lpstr>A szabályozás modelljei</vt:lpstr>
      <vt:lpstr>Újabb tendenciák</vt:lpstr>
      <vt:lpstr>Didaktikai modell</vt:lpstr>
      <vt:lpstr>Tantervelméleti modellek</vt:lpstr>
      <vt:lpstr>Tyler curriculum-elmélete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Tantervelmélet</dc:title>
  <dc:creator>Kaposij</dc:creator>
  <cp:lastModifiedBy>Balogh Áron</cp:lastModifiedBy>
  <cp:revision>51</cp:revision>
  <dcterms:created xsi:type="dcterms:W3CDTF">2012-02-09T15:16:55Z</dcterms:created>
  <dcterms:modified xsi:type="dcterms:W3CDTF">2014-02-19T10:57:27Z</dcterms:modified>
</cp:coreProperties>
</file>